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Montserrat"/>
      <p:regular r:id="rId20"/>
      <p:bold r:id="rId21"/>
      <p:italic r:id="rId22"/>
      <p:boldItalic r:id="rId23"/>
    </p:embeddedFont>
    <p:embeddedFont>
      <p:font typeface="La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regular.fntdata"/><Relationship Id="rId22" Type="http://schemas.openxmlformats.org/officeDocument/2006/relationships/font" Target="fonts/Montserrat-italic.fntdata"/><Relationship Id="rId21" Type="http://schemas.openxmlformats.org/officeDocument/2006/relationships/font" Target="fonts/Montserrat-bold.fntdata"/><Relationship Id="rId24" Type="http://schemas.openxmlformats.org/officeDocument/2006/relationships/font" Target="fonts/Lato-regular.fntdata"/><Relationship Id="rId23" Type="http://schemas.openxmlformats.org/officeDocument/2006/relationships/font" Target="fonts/Montserra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italic.fntdata"/><Relationship Id="rId25" Type="http://schemas.openxmlformats.org/officeDocument/2006/relationships/font" Target="fonts/Lato-bold.fntdata"/><Relationship Id="rId27"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a98cf7aa7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a98cf7aa7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a9ae8bbc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a9ae8bbc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a9ae8bbcb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a9ae8bbcb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a9ae8bbcb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a9ae8bbcb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a9ae8bbcb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a9ae8bbcb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a1188ff07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a1188ff07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a1188ff07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a1188ff07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a1188ff07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a1188ff07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a98cf7aa7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a98cf7aa7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a98cf7aa7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a98cf7aa7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a98cf7aa7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a98cf7aa7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31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AIRBNB CLASSIFICATION-</a:t>
            </a:r>
            <a:endParaRPr/>
          </a:p>
        </p:txBody>
      </p:sp>
      <p:sp>
        <p:nvSpPr>
          <p:cNvPr id="229" name="Google Shape;229;p17"/>
          <p:cNvSpPr txBox="1"/>
          <p:nvPr>
            <p:ph idx="1" type="subTitle"/>
          </p:nvPr>
        </p:nvSpPr>
        <p:spPr>
          <a:xfrm>
            <a:off x="3537150" y="2892200"/>
            <a:ext cx="5017500" cy="787500"/>
          </a:xfrm>
          <a:prstGeom prst="rect">
            <a:avLst/>
          </a:prstGeom>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GB" sz="1800"/>
              <a:t> A CLASSIFICATION PROJECT BASED </a:t>
            </a:r>
            <a:endParaRPr sz="1800"/>
          </a:p>
          <a:p>
            <a:pPr indent="0" lvl="0" marL="0" rtl="0" algn="r">
              <a:lnSpc>
                <a:spcPct val="115000"/>
              </a:lnSpc>
              <a:spcBef>
                <a:spcPts val="0"/>
              </a:spcBef>
              <a:spcAft>
                <a:spcPts val="0"/>
              </a:spcAft>
              <a:buNone/>
            </a:pPr>
            <a:r>
              <a:rPr lang="en-GB" sz="1800"/>
              <a:t>ON PYTHON</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6"/>
          <p:cNvSpPr txBox="1"/>
          <p:nvPr>
            <p:ph type="title"/>
          </p:nvPr>
        </p:nvSpPr>
        <p:spPr>
          <a:xfrm>
            <a:off x="361077" y="1924850"/>
            <a:ext cx="37260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t>DATA PREPROCESSING</a:t>
            </a:r>
            <a:endParaRPr sz="2500"/>
          </a:p>
        </p:txBody>
      </p:sp>
      <p:sp>
        <p:nvSpPr>
          <p:cNvPr id="308" name="Google Shape;308;p26"/>
          <p:cNvSpPr txBox="1"/>
          <p:nvPr>
            <p:ph idx="1" type="body"/>
          </p:nvPr>
        </p:nvSpPr>
        <p:spPr>
          <a:xfrm>
            <a:off x="4778225" y="459500"/>
            <a:ext cx="3978000" cy="44865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1000"/>
              </a:spcBef>
              <a:spcAft>
                <a:spcPts val="0"/>
              </a:spcAft>
              <a:buSzPts val="1300"/>
              <a:buChar char="●"/>
            </a:pPr>
            <a:r>
              <a:rPr lang="en-GB" sz="1300"/>
              <a:t>The Packages used for Data Preprocessing are numpy, pandas, sklearn, xgboost</a:t>
            </a:r>
            <a:endParaRPr sz="1300"/>
          </a:p>
          <a:p>
            <a:pPr indent="-311150" lvl="0" marL="457200" rtl="0" algn="l">
              <a:lnSpc>
                <a:spcPct val="150000"/>
              </a:lnSpc>
              <a:spcBef>
                <a:spcPts val="1000"/>
              </a:spcBef>
              <a:spcAft>
                <a:spcPts val="0"/>
              </a:spcAft>
              <a:buSzPts val="1300"/>
              <a:buChar char="●"/>
            </a:pPr>
            <a:r>
              <a:rPr lang="en-GB" sz="1300"/>
              <a:t>Removing </a:t>
            </a:r>
            <a:r>
              <a:rPr lang="en-GB" sz="1300"/>
              <a:t>columns</a:t>
            </a:r>
            <a:r>
              <a:rPr lang="en-GB" sz="1300"/>
              <a:t> which adds minimal values eg- date_first_booking</a:t>
            </a:r>
            <a:endParaRPr sz="1300"/>
          </a:p>
          <a:p>
            <a:pPr indent="-311150" lvl="0" marL="457200" rtl="0" algn="l">
              <a:lnSpc>
                <a:spcPct val="150000"/>
              </a:lnSpc>
              <a:spcBef>
                <a:spcPts val="1000"/>
              </a:spcBef>
              <a:spcAft>
                <a:spcPts val="0"/>
              </a:spcAft>
              <a:buSzPts val="1300"/>
              <a:buChar char="●"/>
            </a:pPr>
            <a:r>
              <a:rPr lang="en-GB" sz="1300"/>
              <a:t>Replacing missing values with -1</a:t>
            </a:r>
            <a:endParaRPr sz="1300"/>
          </a:p>
          <a:p>
            <a:pPr indent="-311150" lvl="0" marL="457200" rtl="0" algn="l">
              <a:lnSpc>
                <a:spcPct val="150000"/>
              </a:lnSpc>
              <a:spcBef>
                <a:spcPts val="1000"/>
              </a:spcBef>
              <a:spcAft>
                <a:spcPts val="0"/>
              </a:spcAft>
              <a:buSzPts val="1300"/>
              <a:buChar char="●"/>
            </a:pPr>
            <a:r>
              <a:rPr lang="en-GB" sz="1300"/>
              <a:t>Split some </a:t>
            </a:r>
            <a:r>
              <a:rPr lang="en-GB" sz="1300"/>
              <a:t>columns</a:t>
            </a:r>
            <a:r>
              <a:rPr lang="en-GB" sz="1300"/>
              <a:t> to increase their relevance and meaning eg- date_account_created to year, month, day and timestamp_first_active to year, month, day</a:t>
            </a:r>
            <a:endParaRPr sz="1300"/>
          </a:p>
          <a:p>
            <a:pPr indent="-311150" lvl="0" marL="457200" rtl="0" algn="l">
              <a:lnSpc>
                <a:spcPct val="150000"/>
              </a:lnSpc>
              <a:spcBef>
                <a:spcPts val="1000"/>
              </a:spcBef>
              <a:spcAft>
                <a:spcPts val="1000"/>
              </a:spcAft>
              <a:buSzPts val="1300"/>
              <a:buChar char="●"/>
            </a:pPr>
            <a:r>
              <a:rPr lang="en-GB" sz="1300"/>
              <a:t>Filling -1 where age is less than 14 and greater than 100</a:t>
            </a:r>
            <a:endParaRPr sz="1300"/>
          </a:p>
        </p:txBody>
      </p:sp>
      <p:sp>
        <p:nvSpPr>
          <p:cNvPr id="309" name="Google Shape;309;p2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SECTION 03</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7"/>
          <p:cNvSpPr txBox="1"/>
          <p:nvPr>
            <p:ph type="title"/>
          </p:nvPr>
        </p:nvSpPr>
        <p:spPr>
          <a:xfrm>
            <a:off x="361077" y="1924850"/>
            <a:ext cx="37260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t>ONE HOT</a:t>
            </a:r>
            <a:endParaRPr sz="2500"/>
          </a:p>
          <a:p>
            <a:pPr indent="0" lvl="0" marL="0" rtl="0" algn="l">
              <a:spcBef>
                <a:spcPts val="0"/>
              </a:spcBef>
              <a:spcAft>
                <a:spcPts val="0"/>
              </a:spcAft>
              <a:buNone/>
            </a:pPr>
            <a:r>
              <a:rPr lang="en-GB" sz="2500"/>
              <a:t>ENCODING</a:t>
            </a:r>
            <a:endParaRPr sz="2500"/>
          </a:p>
        </p:txBody>
      </p:sp>
      <p:sp>
        <p:nvSpPr>
          <p:cNvPr id="315" name="Google Shape;315;p27"/>
          <p:cNvSpPr txBox="1"/>
          <p:nvPr>
            <p:ph idx="1" type="body"/>
          </p:nvPr>
        </p:nvSpPr>
        <p:spPr>
          <a:xfrm>
            <a:off x="4919400" y="247525"/>
            <a:ext cx="3946800" cy="4506000"/>
          </a:xfrm>
          <a:prstGeom prst="rect">
            <a:avLst/>
          </a:prstGeom>
        </p:spPr>
        <p:txBody>
          <a:bodyPr anchorCtr="0" anchor="t" bIns="91425" lIns="91425" spcFirstLastPara="1" rIns="91425" wrap="square" tIns="91425">
            <a:noAutofit/>
          </a:bodyPr>
          <a:lstStyle/>
          <a:p>
            <a:pPr indent="-311150" lvl="0" marL="457200" rtl="0" algn="l">
              <a:lnSpc>
                <a:spcPct val="140000"/>
              </a:lnSpc>
              <a:spcBef>
                <a:spcPts val="1000"/>
              </a:spcBef>
              <a:spcAft>
                <a:spcPts val="0"/>
              </a:spcAft>
              <a:buSzPts val="1300"/>
              <a:buChar char="●"/>
            </a:pPr>
            <a:r>
              <a:rPr lang="en-GB" sz="1300"/>
              <a:t> One hot encoding is a process by which categorical variables are converted into a form that could be provided to ML algorithms to do a better job in prediction.</a:t>
            </a:r>
            <a:endParaRPr sz="1300"/>
          </a:p>
          <a:p>
            <a:pPr indent="-311150" lvl="0" marL="457200" rtl="0" algn="l">
              <a:lnSpc>
                <a:spcPct val="140000"/>
              </a:lnSpc>
              <a:spcBef>
                <a:spcPts val="1000"/>
              </a:spcBef>
              <a:spcAft>
                <a:spcPts val="0"/>
              </a:spcAft>
              <a:buSzPts val="1300"/>
              <a:buChar char="●"/>
            </a:pPr>
            <a:r>
              <a:rPr lang="en-GB" sz="1300"/>
              <a:t>We use one hot encoder to perform “binarization” of the category and include it as a feature to train the model.</a:t>
            </a:r>
            <a:endParaRPr sz="1300"/>
          </a:p>
          <a:p>
            <a:pPr indent="-311150" lvl="0" marL="457200" rtl="0" algn="l">
              <a:lnSpc>
                <a:spcPct val="140000"/>
              </a:lnSpc>
              <a:spcBef>
                <a:spcPts val="1000"/>
              </a:spcBef>
              <a:spcAft>
                <a:spcPts val="1000"/>
              </a:spcAft>
              <a:buSzPts val="1300"/>
              <a:buChar char="●"/>
            </a:pPr>
            <a:r>
              <a:rPr lang="en-GB" sz="1300"/>
              <a:t>In Our project we have created binary labels for our target variable 'gender', 'signup_method', 'signup_flow', 'language', 'affiliate_channel', 'affiliate_provider', 'first_affiliate_tracked', 'signup_app', 'first_device_type', 'first_browser'and split them into several target variables i.e - each </a:t>
            </a:r>
            <a:r>
              <a:rPr lang="en-GB" sz="1300"/>
              <a:t>category has</a:t>
            </a:r>
            <a:r>
              <a:rPr lang="en-GB" sz="1300"/>
              <a:t> a label ‘1’ or ‘0’.</a:t>
            </a:r>
            <a:endParaRPr sz="1300"/>
          </a:p>
        </p:txBody>
      </p:sp>
      <p:sp>
        <p:nvSpPr>
          <p:cNvPr id="316" name="Google Shape;316;p2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SECTION 04</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28"/>
          <p:cNvSpPr txBox="1"/>
          <p:nvPr>
            <p:ph type="title"/>
          </p:nvPr>
        </p:nvSpPr>
        <p:spPr>
          <a:xfrm>
            <a:off x="361077" y="1924850"/>
            <a:ext cx="37260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t>MULTI</a:t>
            </a:r>
            <a:endParaRPr sz="2500"/>
          </a:p>
          <a:p>
            <a:pPr indent="0" lvl="0" marL="0" rtl="0" algn="l">
              <a:spcBef>
                <a:spcPts val="0"/>
              </a:spcBef>
              <a:spcAft>
                <a:spcPts val="0"/>
              </a:spcAft>
              <a:buNone/>
            </a:pPr>
            <a:r>
              <a:rPr lang="en-GB" sz="2500"/>
              <a:t>CLASSIFICATION</a:t>
            </a:r>
            <a:endParaRPr sz="2500"/>
          </a:p>
        </p:txBody>
      </p:sp>
      <p:sp>
        <p:nvSpPr>
          <p:cNvPr id="322" name="Google Shape;322;p28"/>
          <p:cNvSpPr txBox="1"/>
          <p:nvPr>
            <p:ph idx="1" type="body"/>
          </p:nvPr>
        </p:nvSpPr>
        <p:spPr>
          <a:xfrm>
            <a:off x="4778225" y="459500"/>
            <a:ext cx="3978000" cy="44865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1000"/>
              </a:spcBef>
              <a:spcAft>
                <a:spcPts val="0"/>
              </a:spcAft>
              <a:buSzPts val="1300"/>
              <a:buChar char="●"/>
            </a:pPr>
            <a:r>
              <a:rPr lang="en-GB" sz="1300"/>
              <a:t>A classification task with more than two classes; e.g., classify a set of images of fruits which may be oranges, apples, or pears. Multi-class classification makes the assumption that each sample is assigned to one and only one label: a fruit can be either an apple or a pear but not both at the same time.</a:t>
            </a:r>
            <a:endParaRPr sz="1300"/>
          </a:p>
          <a:p>
            <a:pPr indent="-311150" lvl="0" marL="457200" rtl="0" algn="l">
              <a:lnSpc>
                <a:spcPct val="150000"/>
              </a:lnSpc>
              <a:spcBef>
                <a:spcPts val="1000"/>
              </a:spcBef>
              <a:spcAft>
                <a:spcPts val="1000"/>
              </a:spcAft>
              <a:buSzPts val="1300"/>
              <a:buChar char="●"/>
            </a:pPr>
            <a:r>
              <a:rPr lang="en-GB" sz="1300"/>
              <a:t>The challenge in Kaggle was to classify the destination for each particular user.</a:t>
            </a:r>
            <a:endParaRPr sz="1300"/>
          </a:p>
        </p:txBody>
      </p:sp>
      <p:sp>
        <p:nvSpPr>
          <p:cNvPr id="323" name="Google Shape;323;p28"/>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SECTION 05</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9"/>
          <p:cNvSpPr txBox="1"/>
          <p:nvPr>
            <p:ph type="title"/>
          </p:nvPr>
        </p:nvSpPr>
        <p:spPr>
          <a:xfrm>
            <a:off x="361077" y="1924850"/>
            <a:ext cx="37260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t>MULTI</a:t>
            </a:r>
            <a:endParaRPr sz="2500"/>
          </a:p>
          <a:p>
            <a:pPr indent="0" lvl="0" marL="0" rtl="0" algn="l">
              <a:spcBef>
                <a:spcPts val="0"/>
              </a:spcBef>
              <a:spcAft>
                <a:spcPts val="0"/>
              </a:spcAft>
              <a:buNone/>
            </a:pPr>
            <a:r>
              <a:rPr lang="en-GB" sz="2500"/>
              <a:t>CLASSIFICATION</a:t>
            </a:r>
            <a:endParaRPr sz="2500"/>
          </a:p>
        </p:txBody>
      </p:sp>
      <p:sp>
        <p:nvSpPr>
          <p:cNvPr id="329" name="Google Shape;329;p29"/>
          <p:cNvSpPr txBox="1"/>
          <p:nvPr>
            <p:ph idx="1" type="body"/>
          </p:nvPr>
        </p:nvSpPr>
        <p:spPr>
          <a:xfrm>
            <a:off x="4778225" y="459500"/>
            <a:ext cx="3978000" cy="44865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1000"/>
              </a:spcBef>
              <a:spcAft>
                <a:spcPts val="0"/>
              </a:spcAft>
              <a:buSzPts val="1300"/>
              <a:buChar char="●"/>
            </a:pPr>
            <a:r>
              <a:rPr lang="en-GB" sz="1300"/>
              <a:t>We have used the library Xgboost for this purpose </a:t>
            </a:r>
            <a:endParaRPr sz="1300"/>
          </a:p>
          <a:p>
            <a:pPr indent="-311150" lvl="0" marL="457200" rtl="0" algn="l">
              <a:lnSpc>
                <a:spcPct val="150000"/>
              </a:lnSpc>
              <a:spcBef>
                <a:spcPts val="1000"/>
              </a:spcBef>
              <a:spcAft>
                <a:spcPts val="0"/>
              </a:spcAft>
              <a:buSzPts val="1300"/>
              <a:buChar char="●"/>
            </a:pPr>
            <a:r>
              <a:rPr lang="en-GB" sz="1300"/>
              <a:t>XGBoost is an algorithm that has recently been dominating applied machine learning and Kaggle competitions for structured or tabular data. XGBoost is an implementation of gradient boosted decision trees designed for speed and performance </a:t>
            </a:r>
            <a:endParaRPr sz="1300"/>
          </a:p>
          <a:p>
            <a:pPr indent="-311150" lvl="0" marL="457200" rtl="0" algn="l">
              <a:lnSpc>
                <a:spcPct val="150000"/>
              </a:lnSpc>
              <a:spcBef>
                <a:spcPts val="1000"/>
              </a:spcBef>
              <a:spcAft>
                <a:spcPts val="1000"/>
              </a:spcAft>
              <a:buSzPts val="1300"/>
              <a:buChar char="●"/>
            </a:pPr>
            <a:r>
              <a:rPr lang="en-GB" sz="1300"/>
              <a:t>We have used XGBoost because it is way more faster than the existing gradient boosting applications and supports various objective functions including classification and ranking</a:t>
            </a:r>
            <a:endParaRPr sz="1300"/>
          </a:p>
        </p:txBody>
      </p:sp>
      <p:sp>
        <p:nvSpPr>
          <p:cNvPr id="330" name="Google Shape;330;p29"/>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SECTION 05</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0"/>
          <p:cNvSpPr txBox="1"/>
          <p:nvPr>
            <p:ph type="title"/>
          </p:nvPr>
        </p:nvSpPr>
        <p:spPr>
          <a:xfrm>
            <a:off x="361077" y="1924850"/>
            <a:ext cx="37260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Conclusion</a:t>
            </a:r>
            <a:endParaRPr sz="2500"/>
          </a:p>
        </p:txBody>
      </p:sp>
      <p:sp>
        <p:nvSpPr>
          <p:cNvPr id="336" name="Google Shape;336;p30"/>
          <p:cNvSpPr txBox="1"/>
          <p:nvPr>
            <p:ph idx="1" type="body"/>
          </p:nvPr>
        </p:nvSpPr>
        <p:spPr>
          <a:xfrm>
            <a:off x="4778225" y="459500"/>
            <a:ext cx="3978000" cy="44865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Char char="●"/>
            </a:pPr>
            <a:r>
              <a:rPr lang="en-GB" sz="1500"/>
              <a:t>There are more number of females booking an Airbnb</a:t>
            </a:r>
            <a:endParaRPr sz="1500"/>
          </a:p>
          <a:p>
            <a:pPr indent="-323850" lvl="0" marL="457200" rtl="0" algn="l">
              <a:lnSpc>
                <a:spcPct val="150000"/>
              </a:lnSpc>
              <a:spcBef>
                <a:spcPts val="0"/>
              </a:spcBef>
              <a:spcAft>
                <a:spcPts val="0"/>
              </a:spcAft>
              <a:buSzPts val="1500"/>
              <a:buChar char="●"/>
            </a:pPr>
            <a:r>
              <a:rPr lang="en-GB" sz="1500"/>
              <a:t>The Average age people booking ranges from 30 - 40 years</a:t>
            </a:r>
            <a:endParaRPr sz="1500"/>
          </a:p>
          <a:p>
            <a:pPr indent="-323850" lvl="0" marL="457200" rtl="0" algn="l">
              <a:lnSpc>
                <a:spcPct val="150000"/>
              </a:lnSpc>
              <a:spcBef>
                <a:spcPts val="0"/>
              </a:spcBef>
              <a:spcAft>
                <a:spcPts val="0"/>
              </a:spcAft>
              <a:buSzPts val="1500"/>
              <a:buChar char="●"/>
            </a:pPr>
            <a:r>
              <a:rPr lang="en-GB" sz="1500"/>
              <a:t>The most used signup platform is a Web Browser (Safari , Chrome etc.)</a:t>
            </a:r>
            <a:endParaRPr sz="1500"/>
          </a:p>
          <a:p>
            <a:pPr indent="-323850" lvl="0" marL="457200" rtl="0" algn="l">
              <a:lnSpc>
                <a:spcPct val="150000"/>
              </a:lnSpc>
              <a:spcBef>
                <a:spcPts val="0"/>
              </a:spcBef>
              <a:spcAft>
                <a:spcPts val="0"/>
              </a:spcAft>
              <a:buSzPts val="1500"/>
              <a:buChar char="●"/>
            </a:pPr>
            <a:r>
              <a:rPr lang="en-GB" sz="1500"/>
              <a:t>There is gradual increase in bookings year wise</a:t>
            </a:r>
            <a:endParaRPr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393750"/>
            <a:ext cx="7038900" cy="7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t>Overview</a:t>
            </a:r>
            <a:endParaRPr sz="2500"/>
          </a:p>
        </p:txBody>
      </p:sp>
      <p:sp>
        <p:nvSpPr>
          <p:cNvPr id="235" name="Google Shape;235;p18"/>
          <p:cNvSpPr txBox="1"/>
          <p:nvPr>
            <p:ph idx="1" type="body"/>
          </p:nvPr>
        </p:nvSpPr>
        <p:spPr>
          <a:xfrm>
            <a:off x="1297500" y="1153050"/>
            <a:ext cx="7038900" cy="332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 Airbnb, headquartered in San Francisco, operates a global online marketplace and hospitality service accessible via its websites and mobile apps. Members can use the service to arrange or offer lodging, primarily homestays, or tourism experiences</a:t>
            </a:r>
            <a:endParaRPr sz="1400"/>
          </a:p>
          <a:p>
            <a:pPr indent="0" lvl="0" marL="0" rtl="0" algn="l">
              <a:spcBef>
                <a:spcPts val="1600"/>
              </a:spcBef>
              <a:spcAft>
                <a:spcPts val="0"/>
              </a:spcAft>
              <a:buNone/>
            </a:pPr>
            <a:r>
              <a:rPr lang="en-GB" sz="1400"/>
              <a:t>• Airbnb is an online marketplace which lets people rent out their properties or spare rooms to guests. Airbnb takes 3% commission of every booking from hosts, and between 6% and 12% from guests</a:t>
            </a:r>
            <a:endParaRPr sz="1400"/>
          </a:p>
          <a:p>
            <a:pPr indent="0" lvl="0" marL="0" rtl="0" algn="l">
              <a:spcBef>
                <a:spcPts val="1600"/>
              </a:spcBef>
              <a:spcAft>
                <a:spcPts val="0"/>
              </a:spcAft>
              <a:buNone/>
            </a:pPr>
            <a:r>
              <a:rPr lang="en-GB" sz="1400"/>
              <a:t>• New users on Airbnb can book a place to stay in 34,000+ cities across 190+ countries. By accurately predicting where a new user will book their first travel experience, Airbnb can share more personalized content with their community, decrease the average time to first booking, and better forecast demand.</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325550" y="393750"/>
            <a:ext cx="6492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500"/>
              <a:t>DATA</a:t>
            </a:r>
            <a:endParaRPr sz="2500"/>
          </a:p>
        </p:txBody>
      </p:sp>
      <p:sp>
        <p:nvSpPr>
          <p:cNvPr id="241" name="Google Shape;241;p19"/>
          <p:cNvSpPr txBox="1"/>
          <p:nvPr>
            <p:ph idx="1" type="body"/>
          </p:nvPr>
        </p:nvSpPr>
        <p:spPr>
          <a:xfrm>
            <a:off x="522350" y="3001200"/>
            <a:ext cx="1237200" cy="681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Our Dataset is from Kaggle</a:t>
            </a:r>
            <a:endParaRPr/>
          </a:p>
        </p:txBody>
      </p:sp>
      <p:grpSp>
        <p:nvGrpSpPr>
          <p:cNvPr id="242" name="Google Shape;242;p19"/>
          <p:cNvGrpSpPr/>
          <p:nvPr/>
        </p:nvGrpSpPr>
        <p:grpSpPr>
          <a:xfrm>
            <a:off x="854613" y="1722725"/>
            <a:ext cx="7434775" cy="894888"/>
            <a:chOff x="854613" y="1722725"/>
            <a:chExt cx="7434775" cy="894888"/>
          </a:xfrm>
        </p:grpSpPr>
        <p:pic>
          <p:nvPicPr>
            <p:cNvPr id="243" name="Google Shape;243;p19"/>
            <p:cNvPicPr preferRelativeResize="0"/>
            <p:nvPr/>
          </p:nvPicPr>
          <p:blipFill>
            <a:blip r:embed="rId3">
              <a:alphaModFix/>
            </a:blip>
            <a:stretch>
              <a:fillRect/>
            </a:stretch>
          </p:blipFill>
          <p:spPr>
            <a:xfrm>
              <a:off x="854613" y="1722741"/>
              <a:ext cx="874975" cy="894859"/>
            </a:xfrm>
            <a:prstGeom prst="rect">
              <a:avLst/>
            </a:prstGeom>
            <a:noFill/>
            <a:ln>
              <a:noFill/>
            </a:ln>
          </p:spPr>
        </p:pic>
        <p:pic>
          <p:nvPicPr>
            <p:cNvPr id="244" name="Google Shape;244;p19"/>
            <p:cNvPicPr preferRelativeResize="0"/>
            <p:nvPr/>
          </p:nvPicPr>
          <p:blipFill>
            <a:blip r:embed="rId4">
              <a:alphaModFix/>
            </a:blip>
            <a:stretch>
              <a:fillRect/>
            </a:stretch>
          </p:blipFill>
          <p:spPr>
            <a:xfrm>
              <a:off x="3041212" y="1722729"/>
              <a:ext cx="874975" cy="894859"/>
            </a:xfrm>
            <a:prstGeom prst="rect">
              <a:avLst/>
            </a:prstGeom>
            <a:noFill/>
            <a:ln>
              <a:noFill/>
            </a:ln>
          </p:spPr>
        </p:pic>
        <p:pic>
          <p:nvPicPr>
            <p:cNvPr id="245" name="Google Shape;245;p19"/>
            <p:cNvPicPr preferRelativeResize="0"/>
            <p:nvPr/>
          </p:nvPicPr>
          <p:blipFill>
            <a:blip r:embed="rId5">
              <a:alphaModFix/>
            </a:blip>
            <a:stretch>
              <a:fillRect/>
            </a:stretch>
          </p:blipFill>
          <p:spPr>
            <a:xfrm>
              <a:off x="5227811" y="1724902"/>
              <a:ext cx="874977" cy="890537"/>
            </a:xfrm>
            <a:prstGeom prst="rect">
              <a:avLst/>
            </a:prstGeom>
            <a:noFill/>
            <a:ln>
              <a:noFill/>
            </a:ln>
          </p:spPr>
        </p:pic>
        <p:pic>
          <p:nvPicPr>
            <p:cNvPr id="246" name="Google Shape;246;p19"/>
            <p:cNvPicPr preferRelativeResize="0"/>
            <p:nvPr/>
          </p:nvPicPr>
          <p:blipFill>
            <a:blip r:embed="rId6">
              <a:alphaModFix/>
            </a:blip>
            <a:stretch>
              <a:fillRect/>
            </a:stretch>
          </p:blipFill>
          <p:spPr>
            <a:xfrm>
              <a:off x="7414413" y="1722725"/>
              <a:ext cx="874975" cy="894888"/>
            </a:xfrm>
            <a:prstGeom prst="rect">
              <a:avLst/>
            </a:prstGeom>
            <a:noFill/>
            <a:ln>
              <a:noFill/>
            </a:ln>
          </p:spPr>
        </p:pic>
      </p:grpSp>
      <p:sp>
        <p:nvSpPr>
          <p:cNvPr id="247" name="Google Shape;247;p19"/>
          <p:cNvSpPr txBox="1"/>
          <p:nvPr>
            <p:ph idx="1" type="body"/>
          </p:nvPr>
        </p:nvSpPr>
        <p:spPr>
          <a:xfrm>
            <a:off x="4884583" y="3001200"/>
            <a:ext cx="1743000" cy="108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There are 19 variable's in our dataset</a:t>
            </a:r>
            <a:endParaRPr/>
          </a:p>
          <a:p>
            <a:pPr indent="0" lvl="0" marL="0" rtl="0" algn="l">
              <a:spcBef>
                <a:spcPts val="1600"/>
              </a:spcBef>
              <a:spcAft>
                <a:spcPts val="1600"/>
              </a:spcAft>
              <a:buNone/>
            </a:pPr>
            <a:r>
              <a:t/>
            </a:r>
            <a:endParaRPr/>
          </a:p>
        </p:txBody>
      </p:sp>
      <p:sp>
        <p:nvSpPr>
          <p:cNvPr id="248" name="Google Shape;248;p19"/>
          <p:cNvSpPr txBox="1"/>
          <p:nvPr>
            <p:ph idx="1" type="body"/>
          </p:nvPr>
        </p:nvSpPr>
        <p:spPr>
          <a:xfrm>
            <a:off x="2169317" y="3001200"/>
            <a:ext cx="2305500" cy="19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dataset is taken from a recruiting competition, Airbnb challenges the participants to predict in which country a new user will make his or her first booking</a:t>
            </a:r>
            <a:endParaRPr/>
          </a:p>
          <a:p>
            <a:pPr indent="0" lvl="0" marL="0" rtl="0" algn="l">
              <a:spcBef>
                <a:spcPts val="1600"/>
              </a:spcBef>
              <a:spcAft>
                <a:spcPts val="1600"/>
              </a:spcAft>
              <a:buNone/>
            </a:pPr>
            <a:r>
              <a:t/>
            </a:r>
            <a:endParaRPr/>
          </a:p>
        </p:txBody>
      </p:sp>
      <p:sp>
        <p:nvSpPr>
          <p:cNvPr id="249" name="Google Shape;249;p19"/>
          <p:cNvSpPr txBox="1"/>
          <p:nvPr>
            <p:ph idx="1" type="body"/>
          </p:nvPr>
        </p:nvSpPr>
        <p:spPr>
          <a:xfrm>
            <a:off x="7037350" y="3001200"/>
            <a:ext cx="1584300" cy="131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For the destination country there are 12 outcomes</a:t>
            </a:r>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0"/>
          <p:cNvSpPr txBox="1"/>
          <p:nvPr>
            <p:ph type="title"/>
          </p:nvPr>
        </p:nvSpPr>
        <p:spPr>
          <a:xfrm>
            <a:off x="1297500" y="2654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t>Stages of Project</a:t>
            </a:r>
            <a:endParaRPr sz="2500"/>
          </a:p>
        </p:txBody>
      </p:sp>
      <p:sp>
        <p:nvSpPr>
          <p:cNvPr id="255" name="Google Shape;255;p20"/>
          <p:cNvSpPr txBox="1"/>
          <p:nvPr>
            <p:ph idx="1" type="body"/>
          </p:nvPr>
        </p:nvSpPr>
        <p:spPr>
          <a:xfrm>
            <a:off x="2039888" y="1117100"/>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000">
                <a:solidFill>
                  <a:srgbClr val="FFFFFF"/>
                </a:solidFill>
              </a:rPr>
              <a:t>Data Cleaning</a:t>
            </a:r>
            <a:endParaRPr sz="2000">
              <a:solidFill>
                <a:srgbClr val="FFFFFF"/>
              </a:solidFill>
            </a:endParaRPr>
          </a:p>
        </p:txBody>
      </p:sp>
      <p:sp>
        <p:nvSpPr>
          <p:cNvPr id="256" name="Google Shape;256;p20"/>
          <p:cNvSpPr txBox="1"/>
          <p:nvPr>
            <p:ph idx="1" type="body"/>
          </p:nvPr>
        </p:nvSpPr>
        <p:spPr>
          <a:xfrm>
            <a:off x="2039888" y="1921497"/>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000">
                <a:solidFill>
                  <a:srgbClr val="FFFFFF"/>
                </a:solidFill>
              </a:rPr>
              <a:t>Data Analysis and Visualization</a:t>
            </a:r>
            <a:endParaRPr sz="2000">
              <a:solidFill>
                <a:srgbClr val="FFFFFF"/>
              </a:solidFill>
            </a:endParaRPr>
          </a:p>
        </p:txBody>
      </p:sp>
      <p:sp>
        <p:nvSpPr>
          <p:cNvPr id="257" name="Google Shape;257;p20"/>
          <p:cNvSpPr txBox="1"/>
          <p:nvPr>
            <p:ph idx="1" type="body"/>
          </p:nvPr>
        </p:nvSpPr>
        <p:spPr>
          <a:xfrm>
            <a:off x="2039888" y="2725894"/>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000">
                <a:solidFill>
                  <a:srgbClr val="FFFFFF"/>
                </a:solidFill>
              </a:rPr>
              <a:t>Data Preprocessing</a:t>
            </a:r>
            <a:endParaRPr sz="2000">
              <a:solidFill>
                <a:srgbClr val="FFFFFF"/>
              </a:solidFill>
            </a:endParaRPr>
          </a:p>
        </p:txBody>
      </p:sp>
      <p:sp>
        <p:nvSpPr>
          <p:cNvPr id="258" name="Google Shape;258;p20"/>
          <p:cNvSpPr txBox="1"/>
          <p:nvPr/>
        </p:nvSpPr>
        <p:spPr>
          <a:xfrm>
            <a:off x="1226788" y="1117069"/>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rgbClr val="FFFFFF"/>
                </a:solidFill>
                <a:latin typeface="Montserrat"/>
                <a:ea typeface="Montserrat"/>
                <a:cs typeface="Montserrat"/>
                <a:sym typeface="Montserrat"/>
              </a:rPr>
              <a:t>01</a:t>
            </a:r>
            <a:endParaRPr sz="2000">
              <a:solidFill>
                <a:srgbClr val="FFFFFF"/>
              </a:solidFill>
            </a:endParaRPr>
          </a:p>
          <a:p>
            <a:pPr indent="0" lvl="0" marL="0" rtl="0" algn="l">
              <a:spcBef>
                <a:spcPts val="0"/>
              </a:spcBef>
              <a:spcAft>
                <a:spcPts val="0"/>
              </a:spcAft>
              <a:buNone/>
            </a:pPr>
            <a:r>
              <a:t/>
            </a:r>
            <a:endParaRPr sz="2000">
              <a:solidFill>
                <a:srgbClr val="FFFFFF"/>
              </a:solidFill>
            </a:endParaRPr>
          </a:p>
        </p:txBody>
      </p:sp>
      <p:sp>
        <p:nvSpPr>
          <p:cNvPr id="259" name="Google Shape;259;p20"/>
          <p:cNvSpPr txBox="1"/>
          <p:nvPr/>
        </p:nvSpPr>
        <p:spPr>
          <a:xfrm>
            <a:off x="1226788" y="190903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rgbClr val="FFFFFF"/>
                </a:solidFill>
                <a:latin typeface="Montserrat"/>
                <a:ea typeface="Montserrat"/>
                <a:cs typeface="Montserrat"/>
                <a:sym typeface="Montserrat"/>
              </a:rPr>
              <a:t>02</a:t>
            </a:r>
            <a:endParaRPr sz="2000">
              <a:solidFill>
                <a:srgbClr val="FFFFFF"/>
              </a:solidFill>
            </a:endParaRPr>
          </a:p>
          <a:p>
            <a:pPr indent="0" lvl="0" marL="0" rtl="0" algn="l">
              <a:spcBef>
                <a:spcPts val="0"/>
              </a:spcBef>
              <a:spcAft>
                <a:spcPts val="0"/>
              </a:spcAft>
              <a:buNone/>
            </a:pPr>
            <a:r>
              <a:t/>
            </a:r>
            <a:endParaRPr sz="2000">
              <a:solidFill>
                <a:srgbClr val="FFFFFF"/>
              </a:solidFill>
            </a:endParaRPr>
          </a:p>
        </p:txBody>
      </p:sp>
      <p:sp>
        <p:nvSpPr>
          <p:cNvPr id="260" name="Google Shape;260;p20"/>
          <p:cNvSpPr txBox="1"/>
          <p:nvPr/>
        </p:nvSpPr>
        <p:spPr>
          <a:xfrm>
            <a:off x="1226788" y="270099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rgbClr val="FFFFFF"/>
                </a:solidFill>
                <a:latin typeface="Montserrat"/>
                <a:ea typeface="Montserrat"/>
                <a:cs typeface="Montserrat"/>
                <a:sym typeface="Montserrat"/>
              </a:rPr>
              <a:t>03</a:t>
            </a:r>
            <a:endParaRPr sz="2000">
              <a:solidFill>
                <a:srgbClr val="FFFFFF"/>
              </a:solidFill>
            </a:endParaRPr>
          </a:p>
        </p:txBody>
      </p:sp>
      <p:sp>
        <p:nvSpPr>
          <p:cNvPr id="261" name="Google Shape;261;p20"/>
          <p:cNvSpPr txBox="1"/>
          <p:nvPr/>
        </p:nvSpPr>
        <p:spPr>
          <a:xfrm>
            <a:off x="1226788" y="3492956"/>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rgbClr val="FFFFFF"/>
                </a:solidFill>
                <a:latin typeface="Montserrat"/>
                <a:ea typeface="Montserrat"/>
                <a:cs typeface="Montserrat"/>
                <a:sym typeface="Montserrat"/>
              </a:rPr>
              <a:t>04</a:t>
            </a:r>
            <a:endParaRPr sz="2000">
              <a:solidFill>
                <a:srgbClr val="FFFFFF"/>
              </a:solidFill>
            </a:endParaRPr>
          </a:p>
        </p:txBody>
      </p:sp>
      <p:sp>
        <p:nvSpPr>
          <p:cNvPr id="262" name="Google Shape;262;p20"/>
          <p:cNvSpPr txBox="1"/>
          <p:nvPr>
            <p:ph idx="1" type="body"/>
          </p:nvPr>
        </p:nvSpPr>
        <p:spPr>
          <a:xfrm>
            <a:off x="2039888" y="3530291"/>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000">
                <a:solidFill>
                  <a:srgbClr val="FFFFFF"/>
                </a:solidFill>
              </a:rPr>
              <a:t>Binary Classification</a:t>
            </a:r>
            <a:endParaRPr sz="2000">
              <a:solidFill>
                <a:srgbClr val="FFFFFF"/>
              </a:solidFill>
            </a:endParaRPr>
          </a:p>
        </p:txBody>
      </p:sp>
      <p:sp>
        <p:nvSpPr>
          <p:cNvPr id="263" name="Google Shape;263;p20"/>
          <p:cNvSpPr txBox="1"/>
          <p:nvPr/>
        </p:nvSpPr>
        <p:spPr>
          <a:xfrm>
            <a:off x="1226788" y="4284919"/>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rgbClr val="FFFFFF"/>
                </a:solidFill>
                <a:latin typeface="Montserrat"/>
                <a:ea typeface="Montserrat"/>
                <a:cs typeface="Montserrat"/>
                <a:sym typeface="Montserrat"/>
              </a:rPr>
              <a:t>05</a:t>
            </a:r>
            <a:endParaRPr sz="2000">
              <a:solidFill>
                <a:srgbClr val="FFFFFF"/>
              </a:solidFill>
            </a:endParaRPr>
          </a:p>
        </p:txBody>
      </p:sp>
      <p:sp>
        <p:nvSpPr>
          <p:cNvPr id="264" name="Google Shape;264;p20"/>
          <p:cNvSpPr txBox="1"/>
          <p:nvPr>
            <p:ph idx="1" type="body"/>
          </p:nvPr>
        </p:nvSpPr>
        <p:spPr>
          <a:xfrm>
            <a:off x="2039888" y="4334688"/>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000">
                <a:solidFill>
                  <a:srgbClr val="FFFFFF"/>
                </a:solidFill>
              </a:rPr>
              <a:t>Multi Classification</a:t>
            </a:r>
            <a:endParaRPr sz="20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1"/>
          <p:cNvSpPr txBox="1"/>
          <p:nvPr>
            <p:ph type="title"/>
          </p:nvPr>
        </p:nvSpPr>
        <p:spPr>
          <a:xfrm>
            <a:off x="361077" y="1924850"/>
            <a:ext cx="33312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t>DATA CLEANING</a:t>
            </a:r>
            <a:endParaRPr sz="2500"/>
          </a:p>
        </p:txBody>
      </p:sp>
      <p:sp>
        <p:nvSpPr>
          <p:cNvPr id="270" name="Google Shape;270;p21"/>
          <p:cNvSpPr txBox="1"/>
          <p:nvPr>
            <p:ph idx="1" type="body"/>
          </p:nvPr>
        </p:nvSpPr>
        <p:spPr>
          <a:xfrm>
            <a:off x="4797975" y="323550"/>
            <a:ext cx="4037700" cy="44964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GB" sz="1400"/>
              <a:t>Creating DataFrame with Train and Test Data</a:t>
            </a:r>
            <a:endParaRPr sz="1400"/>
          </a:p>
          <a:p>
            <a:pPr indent="-317500" lvl="0" marL="457200" rtl="0" algn="l">
              <a:lnSpc>
                <a:spcPct val="100000"/>
              </a:lnSpc>
              <a:spcBef>
                <a:spcPts val="0"/>
              </a:spcBef>
              <a:spcAft>
                <a:spcPts val="0"/>
              </a:spcAft>
              <a:buSzPts val="1400"/>
              <a:buChar char="●"/>
            </a:pPr>
            <a:r>
              <a:rPr lang="en-GB" sz="1400"/>
              <a:t>Calculating Null values</a:t>
            </a:r>
            <a:endParaRPr sz="1400"/>
          </a:p>
          <a:p>
            <a:pPr indent="0" lvl="0" marL="0" rtl="0" algn="l">
              <a:lnSpc>
                <a:spcPct val="100000"/>
              </a:lnSpc>
              <a:spcBef>
                <a:spcPts val="1600"/>
              </a:spcBef>
              <a:spcAft>
                <a:spcPts val="0"/>
              </a:spcAft>
              <a:buNone/>
            </a:pPr>
            <a:r>
              <a:t/>
            </a:r>
            <a:endParaRPr sz="1400"/>
          </a:p>
          <a:p>
            <a:pPr indent="0" lvl="0" marL="0" rtl="0" algn="l">
              <a:lnSpc>
                <a:spcPct val="100000"/>
              </a:lnSpc>
              <a:spcBef>
                <a:spcPts val="1600"/>
              </a:spcBef>
              <a:spcAft>
                <a:spcPts val="0"/>
              </a:spcAft>
              <a:buNone/>
            </a:pPr>
            <a:r>
              <a:t/>
            </a:r>
            <a:endParaRPr sz="1400"/>
          </a:p>
          <a:p>
            <a:pPr indent="0" lvl="0" marL="0" rtl="0" algn="l">
              <a:lnSpc>
                <a:spcPct val="100000"/>
              </a:lnSpc>
              <a:spcBef>
                <a:spcPts val="1600"/>
              </a:spcBef>
              <a:spcAft>
                <a:spcPts val="0"/>
              </a:spcAft>
              <a:buNone/>
            </a:pPr>
            <a:r>
              <a:t/>
            </a:r>
            <a:endParaRPr sz="1400"/>
          </a:p>
          <a:p>
            <a:pPr indent="-317500" lvl="0" marL="457200" rtl="0" algn="l">
              <a:lnSpc>
                <a:spcPct val="100000"/>
              </a:lnSpc>
              <a:spcBef>
                <a:spcPts val="1600"/>
              </a:spcBef>
              <a:spcAft>
                <a:spcPts val="0"/>
              </a:spcAft>
              <a:buSzPts val="1400"/>
              <a:buChar char="●"/>
            </a:pPr>
            <a:r>
              <a:rPr lang="en-GB" sz="1400"/>
              <a:t>Cleaning age &gt; 100 or age &lt; 15</a:t>
            </a:r>
            <a:endParaRPr sz="1400"/>
          </a:p>
          <a:p>
            <a:pPr indent="0" lvl="0" marL="457200" rtl="0" algn="l">
              <a:lnSpc>
                <a:spcPct val="100000"/>
              </a:lnSpc>
              <a:spcBef>
                <a:spcPts val="1600"/>
              </a:spcBef>
              <a:spcAft>
                <a:spcPts val="0"/>
              </a:spcAft>
              <a:buNone/>
            </a:pPr>
            <a:r>
              <a:t/>
            </a:r>
            <a:endParaRPr sz="1400"/>
          </a:p>
          <a:p>
            <a:pPr indent="-317500" lvl="0" marL="457200" rtl="0" algn="l">
              <a:lnSpc>
                <a:spcPct val="100000"/>
              </a:lnSpc>
              <a:spcBef>
                <a:spcPts val="1600"/>
              </a:spcBef>
              <a:spcAft>
                <a:spcPts val="0"/>
              </a:spcAft>
              <a:buSzPts val="1400"/>
              <a:buChar char="●"/>
            </a:pPr>
            <a:r>
              <a:rPr lang="en-GB" sz="1400"/>
              <a:t>Converting date-account-created and time-stamp-active to date format</a:t>
            </a:r>
            <a:endParaRPr sz="1400"/>
          </a:p>
          <a:p>
            <a:pPr indent="0" lvl="0" marL="457200" rtl="0" algn="l">
              <a:lnSpc>
                <a:spcPct val="100000"/>
              </a:lnSpc>
              <a:spcBef>
                <a:spcPts val="1600"/>
              </a:spcBef>
              <a:spcAft>
                <a:spcPts val="0"/>
              </a:spcAft>
              <a:buNone/>
            </a:pPr>
            <a:r>
              <a:t/>
            </a:r>
            <a:endParaRPr sz="1400"/>
          </a:p>
          <a:p>
            <a:pPr indent="0" lvl="0" marL="0" rtl="0" algn="l">
              <a:lnSpc>
                <a:spcPct val="100000"/>
              </a:lnSpc>
              <a:spcBef>
                <a:spcPts val="1600"/>
              </a:spcBef>
              <a:spcAft>
                <a:spcPts val="1600"/>
              </a:spcAft>
              <a:buNone/>
            </a:pPr>
            <a:r>
              <a:t/>
            </a:r>
            <a:endParaRPr sz="1400"/>
          </a:p>
        </p:txBody>
      </p:sp>
      <p:sp>
        <p:nvSpPr>
          <p:cNvPr id="271" name="Google Shape;271;p21"/>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SECTION 01</a:t>
            </a:r>
            <a:endParaRPr/>
          </a:p>
        </p:txBody>
      </p:sp>
      <p:pic>
        <p:nvPicPr>
          <p:cNvPr id="272" name="Google Shape;272;p21"/>
          <p:cNvPicPr preferRelativeResize="0"/>
          <p:nvPr/>
        </p:nvPicPr>
        <p:blipFill>
          <a:blip r:embed="rId3">
            <a:alphaModFix/>
          </a:blip>
          <a:stretch>
            <a:fillRect/>
          </a:stretch>
        </p:blipFill>
        <p:spPr>
          <a:xfrm>
            <a:off x="5130425" y="1156625"/>
            <a:ext cx="3372800" cy="1331200"/>
          </a:xfrm>
          <a:prstGeom prst="rect">
            <a:avLst/>
          </a:prstGeom>
          <a:noFill/>
          <a:ln>
            <a:noFill/>
          </a:ln>
        </p:spPr>
      </p:pic>
      <p:pic>
        <p:nvPicPr>
          <p:cNvPr id="273" name="Google Shape;273;p21"/>
          <p:cNvPicPr preferRelativeResize="0"/>
          <p:nvPr/>
        </p:nvPicPr>
        <p:blipFill>
          <a:blip r:embed="rId4">
            <a:alphaModFix/>
          </a:blip>
          <a:stretch>
            <a:fillRect/>
          </a:stretch>
        </p:blipFill>
        <p:spPr>
          <a:xfrm>
            <a:off x="5078700" y="2857700"/>
            <a:ext cx="3469544" cy="510900"/>
          </a:xfrm>
          <a:prstGeom prst="rect">
            <a:avLst/>
          </a:prstGeom>
          <a:noFill/>
          <a:ln>
            <a:noFill/>
          </a:ln>
        </p:spPr>
      </p:pic>
      <p:pic>
        <p:nvPicPr>
          <p:cNvPr id="274" name="Google Shape;274;p21"/>
          <p:cNvPicPr preferRelativeResize="0"/>
          <p:nvPr/>
        </p:nvPicPr>
        <p:blipFill>
          <a:blip r:embed="rId5">
            <a:alphaModFix/>
          </a:blip>
          <a:stretch>
            <a:fillRect/>
          </a:stretch>
        </p:blipFill>
        <p:spPr>
          <a:xfrm>
            <a:off x="5065650" y="3884425"/>
            <a:ext cx="3469550" cy="63340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2"/>
          <p:cNvSpPr txBox="1"/>
          <p:nvPr>
            <p:ph type="title"/>
          </p:nvPr>
        </p:nvSpPr>
        <p:spPr>
          <a:xfrm>
            <a:off x="361077" y="1924850"/>
            <a:ext cx="37260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t>DATA ANALYSIS</a:t>
            </a:r>
            <a:endParaRPr sz="2500"/>
          </a:p>
          <a:p>
            <a:pPr indent="0" lvl="0" marL="0" rtl="0" algn="l">
              <a:spcBef>
                <a:spcPts val="0"/>
              </a:spcBef>
              <a:spcAft>
                <a:spcPts val="0"/>
              </a:spcAft>
              <a:buNone/>
            </a:pPr>
            <a:r>
              <a:rPr lang="en-GB" sz="2500"/>
              <a:t>AND</a:t>
            </a:r>
            <a:endParaRPr sz="2500"/>
          </a:p>
          <a:p>
            <a:pPr indent="0" lvl="0" marL="0" rtl="0" algn="l">
              <a:spcBef>
                <a:spcPts val="0"/>
              </a:spcBef>
              <a:spcAft>
                <a:spcPts val="0"/>
              </a:spcAft>
              <a:buNone/>
            </a:pPr>
            <a:r>
              <a:rPr lang="en-GB" sz="2500"/>
              <a:t>VISUALIZATIONS</a:t>
            </a:r>
            <a:endParaRPr sz="2500"/>
          </a:p>
        </p:txBody>
      </p:sp>
      <p:sp>
        <p:nvSpPr>
          <p:cNvPr id="280" name="Google Shape;280;p22"/>
          <p:cNvSpPr txBox="1"/>
          <p:nvPr>
            <p:ph idx="1" type="body"/>
          </p:nvPr>
        </p:nvSpPr>
        <p:spPr>
          <a:xfrm>
            <a:off x="4778225" y="459500"/>
            <a:ext cx="3978000" cy="44865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1000"/>
              </a:spcBef>
              <a:spcAft>
                <a:spcPts val="0"/>
              </a:spcAft>
              <a:buSzPts val="1300"/>
              <a:buChar char="●"/>
            </a:pPr>
            <a:r>
              <a:rPr lang="en-GB" sz="1300"/>
              <a:t>The Packages used for visualization were seaborn and matplotlib-pyplot</a:t>
            </a:r>
            <a:endParaRPr sz="1300"/>
          </a:p>
          <a:p>
            <a:pPr indent="-311150" lvl="0" marL="457200" rtl="0" algn="l">
              <a:lnSpc>
                <a:spcPct val="150000"/>
              </a:lnSpc>
              <a:spcBef>
                <a:spcPts val="1000"/>
              </a:spcBef>
              <a:spcAft>
                <a:spcPts val="0"/>
              </a:spcAft>
              <a:buSzPts val="1300"/>
              <a:buChar char="●"/>
            </a:pPr>
            <a:r>
              <a:rPr lang="en-GB" sz="1300"/>
              <a:t>First Visualization Gives us age distribution we can see maximum booking came from age group of 20 to 40 years</a:t>
            </a:r>
            <a:endParaRPr sz="1300"/>
          </a:p>
          <a:p>
            <a:pPr indent="-311150" lvl="0" marL="457200" rtl="0" algn="l">
              <a:lnSpc>
                <a:spcPct val="150000"/>
              </a:lnSpc>
              <a:spcBef>
                <a:spcPts val="1000"/>
              </a:spcBef>
              <a:spcAft>
                <a:spcPts val="0"/>
              </a:spcAft>
              <a:buSzPts val="1300"/>
              <a:buChar char="●"/>
            </a:pPr>
            <a:r>
              <a:rPr lang="en-GB" sz="1300"/>
              <a:t>Second</a:t>
            </a:r>
            <a:r>
              <a:rPr lang="en-GB" sz="1300"/>
              <a:t> </a:t>
            </a:r>
            <a:r>
              <a:rPr lang="en-GB" sz="1300"/>
              <a:t>Visualization</a:t>
            </a:r>
            <a:r>
              <a:rPr lang="en-GB" sz="1300"/>
              <a:t> shows that most of user are booking from web application</a:t>
            </a:r>
            <a:endParaRPr sz="1300"/>
          </a:p>
          <a:p>
            <a:pPr indent="-311150" lvl="0" marL="457200" rtl="0" algn="l">
              <a:lnSpc>
                <a:spcPct val="150000"/>
              </a:lnSpc>
              <a:spcBef>
                <a:spcPts val="1000"/>
              </a:spcBef>
              <a:spcAft>
                <a:spcPts val="0"/>
              </a:spcAft>
              <a:buSzPts val="1300"/>
              <a:buChar char="●"/>
            </a:pPr>
            <a:r>
              <a:rPr lang="en-GB" sz="1300"/>
              <a:t>Third Visualization gives year wise distribution of bookings.It can be seen the </a:t>
            </a:r>
            <a:r>
              <a:rPr lang="en-GB" sz="1300"/>
              <a:t>consistent</a:t>
            </a:r>
            <a:r>
              <a:rPr lang="en-GB" sz="1300"/>
              <a:t> increase of booking from 2010 to 2014</a:t>
            </a:r>
            <a:endParaRPr sz="1300"/>
          </a:p>
          <a:p>
            <a:pPr indent="0" lvl="0" marL="0" rtl="0" algn="l">
              <a:lnSpc>
                <a:spcPct val="150000"/>
              </a:lnSpc>
              <a:spcBef>
                <a:spcPts val="1000"/>
              </a:spcBef>
              <a:spcAft>
                <a:spcPts val="1000"/>
              </a:spcAft>
              <a:buNone/>
            </a:pPr>
            <a:r>
              <a:t/>
            </a:r>
            <a:endParaRPr sz="1300"/>
          </a:p>
        </p:txBody>
      </p:sp>
      <p:sp>
        <p:nvSpPr>
          <p:cNvPr id="281" name="Google Shape;281;p22"/>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SECTION 02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3"/>
          <p:cNvSpPr txBox="1"/>
          <p:nvPr>
            <p:ph type="title"/>
          </p:nvPr>
        </p:nvSpPr>
        <p:spPr>
          <a:xfrm>
            <a:off x="1052550" y="423438"/>
            <a:ext cx="7038900" cy="63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000"/>
              <a:t>Age Distribution</a:t>
            </a:r>
            <a:endParaRPr sz="2000"/>
          </a:p>
        </p:txBody>
      </p:sp>
      <p:pic>
        <p:nvPicPr>
          <p:cNvPr id="287" name="Google Shape;287;p23"/>
          <p:cNvPicPr preferRelativeResize="0"/>
          <p:nvPr/>
        </p:nvPicPr>
        <p:blipFill>
          <a:blip r:embed="rId3">
            <a:alphaModFix/>
          </a:blip>
          <a:stretch>
            <a:fillRect/>
          </a:stretch>
        </p:blipFill>
        <p:spPr>
          <a:xfrm>
            <a:off x="1428213" y="1056437"/>
            <a:ext cx="6287575" cy="3663630"/>
          </a:xfrm>
          <a:prstGeom prst="rect">
            <a:avLst/>
          </a:prstGeom>
          <a:noFill/>
          <a:ln>
            <a:noFill/>
          </a:ln>
        </p:spPr>
      </p:pic>
      <p:sp>
        <p:nvSpPr>
          <p:cNvPr id="288" name="Google Shape;288;p23"/>
          <p:cNvSpPr txBox="1"/>
          <p:nvPr>
            <p:ph type="title"/>
          </p:nvPr>
        </p:nvSpPr>
        <p:spPr>
          <a:xfrm>
            <a:off x="890475" y="423450"/>
            <a:ext cx="1116900" cy="34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00"/>
              <a:t>SECTION 02</a:t>
            </a:r>
            <a:endParaRPr sz="1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4"/>
          <p:cNvSpPr txBox="1"/>
          <p:nvPr>
            <p:ph type="title"/>
          </p:nvPr>
        </p:nvSpPr>
        <p:spPr>
          <a:xfrm>
            <a:off x="1052550" y="423438"/>
            <a:ext cx="7038900" cy="63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000"/>
              <a:t>SignUp Distribution</a:t>
            </a:r>
            <a:endParaRPr sz="2000"/>
          </a:p>
        </p:txBody>
      </p:sp>
      <p:sp>
        <p:nvSpPr>
          <p:cNvPr id="294" name="Google Shape;294;p24"/>
          <p:cNvSpPr txBox="1"/>
          <p:nvPr>
            <p:ph type="title"/>
          </p:nvPr>
        </p:nvSpPr>
        <p:spPr>
          <a:xfrm>
            <a:off x="890475" y="423450"/>
            <a:ext cx="1116900" cy="34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00"/>
              <a:t>SECTION 02</a:t>
            </a:r>
            <a:endParaRPr sz="1000"/>
          </a:p>
        </p:txBody>
      </p:sp>
      <p:pic>
        <p:nvPicPr>
          <p:cNvPr id="295" name="Google Shape;295;p24"/>
          <p:cNvPicPr preferRelativeResize="0"/>
          <p:nvPr/>
        </p:nvPicPr>
        <p:blipFill>
          <a:blip r:embed="rId3">
            <a:alphaModFix/>
          </a:blip>
          <a:stretch>
            <a:fillRect/>
          </a:stretch>
        </p:blipFill>
        <p:spPr>
          <a:xfrm>
            <a:off x="1344663" y="1010188"/>
            <a:ext cx="6454672" cy="378226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5"/>
          <p:cNvSpPr txBox="1"/>
          <p:nvPr>
            <p:ph type="title"/>
          </p:nvPr>
        </p:nvSpPr>
        <p:spPr>
          <a:xfrm>
            <a:off x="1052550" y="423438"/>
            <a:ext cx="7038900" cy="63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000"/>
              <a:t>Year Wise Distribution</a:t>
            </a:r>
            <a:endParaRPr sz="2000"/>
          </a:p>
        </p:txBody>
      </p:sp>
      <p:sp>
        <p:nvSpPr>
          <p:cNvPr id="301" name="Google Shape;301;p25"/>
          <p:cNvSpPr txBox="1"/>
          <p:nvPr>
            <p:ph type="title"/>
          </p:nvPr>
        </p:nvSpPr>
        <p:spPr>
          <a:xfrm>
            <a:off x="890475" y="423450"/>
            <a:ext cx="1116900" cy="34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00"/>
              <a:t>SECTION 02</a:t>
            </a:r>
            <a:endParaRPr sz="1000"/>
          </a:p>
        </p:txBody>
      </p:sp>
      <p:pic>
        <p:nvPicPr>
          <p:cNvPr id="302" name="Google Shape;302;p25"/>
          <p:cNvPicPr preferRelativeResize="0"/>
          <p:nvPr/>
        </p:nvPicPr>
        <p:blipFill>
          <a:blip r:embed="rId3">
            <a:alphaModFix/>
          </a:blip>
          <a:stretch>
            <a:fillRect/>
          </a:stretch>
        </p:blipFill>
        <p:spPr>
          <a:xfrm>
            <a:off x="1344663" y="1056438"/>
            <a:ext cx="6454672" cy="378226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